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207"/>
    <p:restoredTop sz="95007"/>
  </p:normalViewPr>
  <p:slideViewPr>
    <p:cSldViewPr snapToGrid="0" snapToObjects="1">
      <p:cViewPr varScale="1">
        <p:scale>
          <a:sx n="131" d="100"/>
          <a:sy n="131" d="100"/>
        </p:scale>
        <p:origin x="136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D06AF-2458-F84B-A059-8D578F3A2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E9F7CD-858B-7240-90BB-BFF79A385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42D97-2E3F-9340-8D42-E672B3202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8C2F-3198-B942-B51C-D278447D9A7F}" type="datetimeFigureOut">
              <a:rPr lang="en-US" smtClean="0"/>
              <a:t>1/13/19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E6586-96CC-C843-A0FE-A9C404CB8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37CB9-E2FC-0140-9A13-B75065BD4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31CF-B8E8-2F40-ACE0-F3E4B5D5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0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B6143-464E-8F4B-9138-3CF49702C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B12193-94CB-A34E-8D35-E8B60D1D07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192BB-8713-794D-BB4F-7D5875C71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8C2F-3198-B942-B51C-D278447D9A7F}" type="datetimeFigureOut">
              <a:rPr lang="en-US" smtClean="0"/>
              <a:t>1/13/19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8D57F-C60B-1E47-A65A-9431853AD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1D12D-1ECD-3246-8CD3-7649382D3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31CF-B8E8-2F40-ACE0-F3E4B5D5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92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1F6B6A-81BB-4B4C-A7D4-65C47CD340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D58876-10DF-AF40-951B-E106C8E790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9F7BB-D785-0B4C-BDFB-E241E56CC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8C2F-3198-B942-B51C-D278447D9A7F}" type="datetimeFigureOut">
              <a:rPr lang="en-US" smtClean="0"/>
              <a:t>1/13/19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95015-6C2F-434C-B355-DE480C45F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43645-CFB7-B947-B07E-5F33B5317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31CF-B8E8-2F40-ACE0-F3E4B5D5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2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A7A1F-F925-7349-B8BB-214F4FDE7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0DAD4-B519-EA4D-B07D-00E321D02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3A454-34BE-C240-B6CF-51D4C2790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8C2F-3198-B942-B51C-D278447D9A7F}" type="datetimeFigureOut">
              <a:rPr lang="en-US" smtClean="0"/>
              <a:t>1/13/19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E469C-CF17-AD48-8EAA-AFCCB502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C34FD-6539-EB4A-960D-696B7CEE2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31CF-B8E8-2F40-ACE0-F3E4B5D5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12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BC7C5-7B9C-864F-9C81-441A1EA2B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23293-B362-204B-94EC-DE2C272D9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4D6AA-88C3-0E40-9118-9A10584A5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8C2F-3198-B942-B51C-D278447D9A7F}" type="datetimeFigureOut">
              <a:rPr lang="en-US" smtClean="0"/>
              <a:t>1/13/19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FF75B-1E34-E043-80AE-C9CE4A733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50F0E-B504-684A-93EC-A1C1C0825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31CF-B8E8-2F40-ACE0-F3E4B5D5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9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7B9F3-F8CF-A149-8AF2-9526BADFA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BED03-372A-F64A-8FC7-C0D124EBD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6A20C9-8EB8-CA45-AE6B-D10CE02145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0C26D-C991-3040-A788-FA321D328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8C2F-3198-B942-B51C-D278447D9A7F}" type="datetimeFigureOut">
              <a:rPr lang="en-US" smtClean="0"/>
              <a:t>1/13/19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786A7-1951-6C41-B9F2-3C3517738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7B93A1-058D-8242-B0B9-54B02A4AC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31CF-B8E8-2F40-ACE0-F3E4B5D5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5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A3EE3-AEFA-8143-9360-42167E60C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D6FAFF-A6EB-624C-B59F-BE13EF71C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00BA9E-75D5-8644-8CCD-11D1020999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B5F8D7-3AE1-084D-AD67-4856C2AD54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5272C6-3F94-1649-9BC9-3DBBB49075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C83203-13BE-8443-9E58-D048C3CB2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8C2F-3198-B942-B51C-D278447D9A7F}" type="datetimeFigureOut">
              <a:rPr lang="en-US" smtClean="0"/>
              <a:t>1/13/19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550765-03AD-1C46-822C-8F7B13E04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9682A5-10D6-0C48-9427-365655BF2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31CF-B8E8-2F40-ACE0-F3E4B5D5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284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0578A-90BF-0F4C-A7C5-7B7FEBFD3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C900F2-BB3F-554C-9998-4B017BACB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8C2F-3198-B942-B51C-D278447D9A7F}" type="datetimeFigureOut">
              <a:rPr lang="en-US" smtClean="0"/>
              <a:t>1/13/19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410AE-A5C0-CE44-99D3-F8E70C51D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4D91EC-2FBA-564F-8196-FE034702F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31CF-B8E8-2F40-ACE0-F3E4B5D5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6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52A49A-919B-4045-89D5-D4379F62D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8C2F-3198-B942-B51C-D278447D9A7F}" type="datetimeFigureOut">
              <a:rPr lang="en-US" smtClean="0"/>
              <a:t>1/13/19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5A7439-3D5B-5040-93ED-8BDF68C80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AC42A-F23E-0E4D-A9FB-EF1B84D99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31CF-B8E8-2F40-ACE0-F3E4B5D5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9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E8E51-53E1-5346-A282-EA44B4527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149D6-9708-3A47-B10E-0435A3F64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1FD178-BE62-0446-B838-BFA876417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0ECDC-5F59-C140-A617-5F6EA7DD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8C2F-3198-B942-B51C-D278447D9A7F}" type="datetimeFigureOut">
              <a:rPr lang="en-US" smtClean="0"/>
              <a:t>1/13/19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593EC-5462-E64F-89AD-6558B97E5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8C090D-981C-B740-84C1-741489D03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31CF-B8E8-2F40-ACE0-F3E4B5D5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32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C5C6E-0B63-DE45-920E-24E06FE08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BCFE5A-CB22-0F4D-9305-57719296B7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A94DD-7525-C849-A9A0-C33BE1DE8D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3BCE44-C641-914B-896A-0E9398511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8C2F-3198-B942-B51C-D278447D9A7F}" type="datetimeFigureOut">
              <a:rPr lang="en-US" smtClean="0"/>
              <a:t>1/13/19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09DA5-5509-F74B-A7C5-893C59D60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603557-B67C-DC4B-9B77-6EB84E829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31CF-B8E8-2F40-ACE0-F3E4B5D5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02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25A092-EB7A-B64B-8951-C79D77E07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646535-83B3-9B47-9C95-D3D5C78EF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63F54-1DBC-BE40-AAEC-57A049DD0A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D8C2F-3198-B942-B51C-D278447D9A7F}" type="datetimeFigureOut">
              <a:rPr lang="en-US" smtClean="0"/>
              <a:t>1/13/19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024F0-33FD-DB43-A47D-77EAA30444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F20B-3898-BA4E-9C37-6E8AC2C02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31CF-B8E8-2F40-ACE0-F3E4B5D5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75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5F86F6B-07A9-C946-9ABF-BC4F337739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040094"/>
              </p:ext>
            </p:extLst>
          </p:nvPr>
        </p:nvGraphicFramePr>
        <p:xfrm>
          <a:off x="0" y="0"/>
          <a:ext cx="12192001" cy="710359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4208368444"/>
                    </a:ext>
                  </a:extLst>
                </a:gridCol>
                <a:gridCol w="3627967">
                  <a:extLst>
                    <a:ext uri="{9D8B030D-6E8A-4147-A177-3AD203B41FA5}">
                      <a16:colId xmlns:a16="http://schemas.microsoft.com/office/drawing/2014/main" val="2611459574"/>
                    </a:ext>
                  </a:extLst>
                </a:gridCol>
                <a:gridCol w="3627967">
                  <a:extLst>
                    <a:ext uri="{9D8B030D-6E8A-4147-A177-3AD203B41FA5}">
                      <a16:colId xmlns:a16="http://schemas.microsoft.com/office/drawing/2014/main" val="1778161329"/>
                    </a:ext>
                  </a:extLst>
                </a:gridCol>
                <a:gridCol w="3627967">
                  <a:extLst>
                    <a:ext uri="{9D8B030D-6E8A-4147-A177-3AD203B41FA5}">
                      <a16:colId xmlns:a16="http://schemas.microsoft.com/office/drawing/2014/main" val="1920827079"/>
                    </a:ext>
                  </a:extLst>
                </a:gridCol>
              </a:tblGrid>
              <a:tr h="717067">
                <a:tc gridSpan="4"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Buy, Build, Partner Summary Sheet</a:t>
                      </a:r>
                    </a:p>
                    <a:p>
                      <a:pPr algn="ctr"/>
                      <a:r>
                        <a:rPr lang="en-US" sz="1200" dirty="0"/>
                        <a:t>Original Post - https://</a:t>
                      </a:r>
                      <a:r>
                        <a:rPr lang="en-US" sz="1200" dirty="0" err="1"/>
                        <a:t>www.michaelwsilverman.com</a:t>
                      </a:r>
                      <a:r>
                        <a:rPr lang="en-US" sz="1200" dirty="0"/>
                        <a:t>/tech-and-strategy/deciding-whether-to-buy-build-or-partner-for-product-solutions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133608"/>
                  </a:ext>
                </a:extLst>
              </a:tr>
              <a:tr h="5804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Buy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Build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Partner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78371637"/>
                  </a:ext>
                </a:extLst>
              </a:tr>
              <a:tr h="1900050">
                <a:tc>
                  <a:txBody>
                    <a:bodyPr/>
                    <a:lstStyle/>
                    <a:p>
                      <a:r>
                        <a:rPr lang="en-US" sz="2000" dirty="0"/>
                        <a:t>When It Makes Sense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Future Industry Direction is Known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Lack In House Expertise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Time to Market Matters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Customer Upsell/Cross Sell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High Certainty Regarding Solution Value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Cost Structure Synergies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Inability to Reinvest Cash Successfully for Organic Growth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Tight Integration Requirements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Potential for Solution to Change During/After Development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Proprietary Data Required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Possess In House Expertise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Lack Skillset / Budget to Buy/Partner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Potential for Stakeholder / Board Disagreement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+Reasons for Buy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Temporary Demand for Solution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Simple Solution, Complex Implementation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Staff &amp; Integration Commitment to Ecosystem Construction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Ability to Compete Against Larger Players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Diligence Potential Acquisitions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Network Effects / Winner Take All Dynamics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05768321"/>
                  </a:ext>
                </a:extLst>
              </a:tr>
              <a:tr h="1900050">
                <a:tc>
                  <a:txBody>
                    <a:bodyPr/>
                    <a:lstStyle/>
                    <a:p>
                      <a:r>
                        <a:rPr lang="en-US" sz="2000" dirty="0"/>
                        <a:t>Pitfalls to Avoid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Acquirer / Acquisition Founder Vision Differences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Cultural Differences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Different Office Locations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Technology Stack Differences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Over / Under Estimation of Work Required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Poor Coordination with Other Stakeholders / Departments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Over / Under Estimation of In House Talent / Expertise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Short &amp; Long Term Budget / Resource Cuts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Employee / Knowledge Retention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+Pitfalls for Buy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Partnership Exclusivity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24422382"/>
                  </a:ext>
                </a:extLst>
              </a:tr>
              <a:tr h="1900050">
                <a:tc>
                  <a:txBody>
                    <a:bodyPr/>
                    <a:lstStyle/>
                    <a:p>
                      <a:r>
                        <a:rPr lang="en-US" sz="2000" dirty="0"/>
                        <a:t>Skills / Resources Needed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Corporate Development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Investment Banking / Private Equity / Mergers &amp; Acquisitions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Accounting &amp; Tax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Legal Counsel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Capital / Time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Fully functional and capable product management and engineering teams. 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Accounting &amp; Tax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Legal Counsel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Partner Product Manager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Strategy for Partners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Commitment to Ecosystem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5399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166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237</Words>
  <Application>Microsoft Macintosh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22</cp:revision>
  <cp:lastPrinted>2019-01-13T23:26:11Z</cp:lastPrinted>
  <dcterms:created xsi:type="dcterms:W3CDTF">2019-01-13T21:41:33Z</dcterms:created>
  <dcterms:modified xsi:type="dcterms:W3CDTF">2019-01-13T23:26:27Z</dcterms:modified>
</cp:coreProperties>
</file>